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91" r:id="rId5"/>
    <p:sldId id="301" r:id="rId6"/>
    <p:sldId id="292" r:id="rId7"/>
    <p:sldId id="265" r:id="rId8"/>
    <p:sldId id="302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F5E6-5334-3413-628E-14593186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186" y="1212194"/>
            <a:ext cx="8878614" cy="221680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4D4A9-302B-CEDA-9D76-EBAB4255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5186" y="3536731"/>
            <a:ext cx="8878614" cy="15397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110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EA9F-EAB0-6B77-A489-B968F14B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19806"/>
            <a:ext cx="9522373" cy="5780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D4CD-F954-C2D8-E788-6169D88C4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6" y="1562865"/>
            <a:ext cx="10985940" cy="4575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7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EA9F-EAB0-6B77-A489-B968F14B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6" y="882868"/>
            <a:ext cx="10744202" cy="578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D4CD-F954-C2D8-E788-6169D88C4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6" y="1562865"/>
            <a:ext cx="10985940" cy="4575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5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D9CF-2805-7201-5E3E-60714F0A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75" y="762821"/>
            <a:ext cx="9472449" cy="845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E218-9A4F-8887-3DB9-E46CFBD68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3575" y="174384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AFF4F-2A73-8B01-B3C1-DC0E78942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655" y="1743841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8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4B17-F27D-28E7-59C1-8102B81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751" y="1604635"/>
            <a:ext cx="9837681" cy="25995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40B8-F1BA-434F-153A-465646E4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752" y="4503272"/>
            <a:ext cx="9837682" cy="13720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4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CB171-80EB-E50B-D0C8-C6CE069B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322CC-C87E-91C4-72E8-F75C3359C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174F-B803-B50A-BB6D-C492FABA6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9522-71A6-47A3-B528-50E708A4ADF8}" type="datetimeFigureOut">
              <a:rPr lang="en-ID" smtClean="0"/>
              <a:t>10/02/2024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B540-97DF-5DB5-C7D1-5AE0B6F3F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0EE67-CE2E-334C-8AA2-FCF278892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AD6E-5806-4C19-8E2A-E26C81B26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37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ngabdian.fkkmk@ugm.ac.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engabdian.fk.ugm.ac.id/bantuan-dana-kk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ngabdian.fk.ugm.ac.id/pelaporan-kegiata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engabdian.fkkmk@ugm.ac.i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elajarpatologi.fk.ugm.ac.id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mailto:belajarpatologi.fk@ugm.ac.id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hanggoro_rinonce@ugm.ac.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BBF6779-3F48-C890-51C0-710FCB7FC1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34273" y="1541096"/>
            <a:ext cx="8843327" cy="215206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730"/>
              </a:spcBef>
            </a:pPr>
            <a:r>
              <a:rPr sz="4400" spc="-40" dirty="0"/>
              <a:t>SOSIALISASI</a:t>
            </a:r>
            <a:r>
              <a:rPr sz="4400" spc="-90" dirty="0"/>
              <a:t> </a:t>
            </a:r>
            <a:r>
              <a:rPr sz="4400" spc="-55" dirty="0"/>
              <a:t>BANTUAN</a:t>
            </a:r>
            <a:r>
              <a:rPr sz="4400" spc="-125" dirty="0"/>
              <a:t> </a:t>
            </a:r>
            <a:r>
              <a:rPr sz="4400" spc="-40" dirty="0"/>
              <a:t>DANA</a:t>
            </a:r>
            <a:r>
              <a:rPr sz="4400" spc="-110" dirty="0"/>
              <a:t> </a:t>
            </a:r>
            <a:r>
              <a:rPr sz="4400" spc="-35" dirty="0"/>
              <a:t>UNTUK </a:t>
            </a:r>
            <a:r>
              <a:rPr sz="4400" spc="-980" dirty="0"/>
              <a:t> </a:t>
            </a:r>
            <a:r>
              <a:rPr sz="4400" spc="-45" dirty="0"/>
              <a:t>PELAKSANAAN</a:t>
            </a:r>
            <a:r>
              <a:rPr sz="4400" spc="-130" dirty="0"/>
              <a:t> </a:t>
            </a:r>
            <a:r>
              <a:rPr sz="6000" b="1" spc="-45" dirty="0">
                <a:solidFill>
                  <a:schemeClr val="accent5">
                    <a:lumMod val="75000"/>
                  </a:schemeClr>
                </a:solidFill>
              </a:rPr>
              <a:t>KKN-PPM</a:t>
            </a:r>
            <a:r>
              <a:rPr sz="6000" b="1" spc="-18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6000" b="1" spc="-40" dirty="0">
                <a:solidFill>
                  <a:schemeClr val="accent5">
                    <a:lumMod val="75000"/>
                  </a:schemeClr>
                </a:solidFill>
              </a:rPr>
              <a:t>UGM</a:t>
            </a:r>
            <a:br>
              <a:rPr lang="en-US" sz="6000" b="1" spc="-4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b="1" spc="-40" dirty="0" err="1">
                <a:solidFill>
                  <a:schemeClr val="accent5">
                    <a:lumMod val="75000"/>
                  </a:schemeClr>
                </a:solidFill>
              </a:rPr>
              <a:t>Periode</a:t>
            </a:r>
            <a:r>
              <a:rPr lang="en-US" sz="4400" b="1" spc="-40" dirty="0">
                <a:solidFill>
                  <a:schemeClr val="accent5">
                    <a:lumMod val="75000"/>
                  </a:schemeClr>
                </a:solidFill>
              </a:rPr>
              <a:t> 1</a:t>
            </a:r>
            <a:endParaRPr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4169218-BE2D-F8BF-34FA-972D7065A008}"/>
              </a:ext>
            </a:extLst>
          </p:cNvPr>
          <p:cNvSpPr txBox="1"/>
          <p:nvPr/>
        </p:nvSpPr>
        <p:spPr>
          <a:xfrm>
            <a:off x="2882096" y="4277359"/>
            <a:ext cx="813121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2400" b="1" spc="-85" dirty="0" err="1"/>
              <a:t>dr.</a:t>
            </a:r>
            <a:r>
              <a:rPr lang="en-ID" sz="2400" b="1" spc="-85" dirty="0"/>
              <a:t> </a:t>
            </a:r>
            <a:r>
              <a:rPr lang="en-ID" sz="2400" b="1" spc="-85" dirty="0" err="1"/>
              <a:t>Hanggoro</a:t>
            </a:r>
            <a:r>
              <a:rPr lang="en-ID" sz="2400" b="1" spc="-85" dirty="0"/>
              <a:t> Tri </a:t>
            </a:r>
            <a:r>
              <a:rPr lang="en-ID" sz="2400" b="1" spc="-85" dirty="0" err="1"/>
              <a:t>Rinonce</a:t>
            </a:r>
            <a:r>
              <a:rPr lang="en-ID" sz="2400" b="1" spc="-85" dirty="0"/>
              <a:t>, Ph.D., Sp. P.A., Subsp. URL (K), Subsp. KA (K)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sz="2400" spc="-85" dirty="0">
                <a:latin typeface="Calibri"/>
                <a:cs typeface="Calibri"/>
              </a:rPr>
              <a:t>Tim </a:t>
            </a:r>
            <a:r>
              <a:rPr lang="en-ID" sz="2400" spc="-85" dirty="0" err="1">
                <a:latin typeface="Calibri"/>
                <a:cs typeface="Calibri"/>
              </a:rPr>
              <a:t>Pengabdian</a:t>
            </a:r>
            <a:r>
              <a:rPr lang="en-ID" sz="2400" spc="-85" dirty="0">
                <a:latin typeface="Calibri"/>
                <a:cs typeface="Calibri"/>
              </a:rPr>
              <a:t> FK-KMK UGM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75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E2F5C477-2E0D-8C61-4775-03023CD2418B}"/>
              </a:ext>
            </a:extLst>
          </p:cNvPr>
          <p:cNvSpPr txBox="1"/>
          <p:nvPr/>
        </p:nvSpPr>
        <p:spPr>
          <a:xfrm>
            <a:off x="3765549" y="2651632"/>
            <a:ext cx="4418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chemeClr val="bg1"/>
                </a:solidFill>
                <a:latin typeface="Calibri Light"/>
                <a:cs typeface="Calibri Light"/>
              </a:rPr>
              <a:t>TERIMA</a:t>
            </a:r>
            <a:r>
              <a:rPr sz="6000" b="1" spc="-9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6000" b="1" dirty="0">
                <a:solidFill>
                  <a:schemeClr val="bg1"/>
                </a:solidFill>
                <a:latin typeface="Calibri Light"/>
                <a:cs typeface="Calibri Light"/>
              </a:rPr>
              <a:t>KASIH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523A8EE-07B0-FAFD-8CB2-AF3DEAE96AED}"/>
              </a:ext>
            </a:extLst>
          </p:cNvPr>
          <p:cNvSpPr txBox="1"/>
          <p:nvPr/>
        </p:nvSpPr>
        <p:spPr>
          <a:xfrm>
            <a:off x="4664455" y="3917645"/>
            <a:ext cx="2580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Waktunya</a:t>
            </a:r>
            <a:r>
              <a:rPr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berdiskusi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58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8023" y="791845"/>
            <a:ext cx="8514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5" dirty="0">
                <a:solidFill>
                  <a:srgbClr val="17365D"/>
                </a:solidFill>
                <a:latin typeface="Calibri Light"/>
                <a:cs typeface="Calibri Light"/>
              </a:rPr>
              <a:t>PENGABDIAN</a:t>
            </a:r>
            <a:r>
              <a:rPr sz="4000" b="1" spc="-114" dirty="0">
                <a:solidFill>
                  <a:srgbClr val="17365D"/>
                </a:solidFill>
                <a:latin typeface="Calibri Light"/>
                <a:cs typeface="Calibri Light"/>
              </a:rPr>
              <a:t> </a:t>
            </a:r>
            <a:r>
              <a:rPr sz="4000" b="1" spc="-90" dirty="0">
                <a:solidFill>
                  <a:srgbClr val="17365D"/>
                </a:solidFill>
                <a:latin typeface="Calibri Light"/>
                <a:cs typeface="Calibri Light"/>
              </a:rPr>
              <a:t>KEPADA</a:t>
            </a:r>
            <a:r>
              <a:rPr sz="4000" b="1" spc="-105" dirty="0">
                <a:solidFill>
                  <a:srgbClr val="17365D"/>
                </a:solidFill>
                <a:latin typeface="Calibri Light"/>
                <a:cs typeface="Calibri Light"/>
              </a:rPr>
              <a:t> </a:t>
            </a:r>
            <a:r>
              <a:rPr sz="4000" b="1" spc="-100" dirty="0">
                <a:solidFill>
                  <a:srgbClr val="17365D"/>
                </a:solidFill>
                <a:latin typeface="Calibri Light"/>
                <a:cs typeface="Calibri Light"/>
              </a:rPr>
              <a:t>MASYARAKAT </a:t>
            </a:r>
            <a:r>
              <a:rPr sz="4000" b="1" spc="-30" dirty="0">
                <a:solidFill>
                  <a:srgbClr val="17365D"/>
                </a:solidFill>
                <a:latin typeface="Calibri Light"/>
                <a:cs typeface="Calibri Light"/>
              </a:rPr>
              <a:t>(PkM)</a:t>
            </a:r>
            <a:endParaRPr sz="40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0526" y="1793493"/>
            <a:ext cx="10367874" cy="3011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57810" indent="-22860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17365D"/>
                </a:solidFill>
                <a:latin typeface="Calibri"/>
                <a:cs typeface="Calibri"/>
              </a:rPr>
              <a:t>Kegiatan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terencana </a:t>
            </a:r>
            <a:r>
              <a:rPr sz="2800" spc="-10" dirty="0">
                <a:latin typeface="Calibri"/>
                <a:cs typeface="Calibri"/>
              </a:rPr>
              <a:t>dari civitas </a:t>
            </a:r>
            <a:r>
              <a:rPr sz="2800" spc="-5" dirty="0">
                <a:latin typeface="Calibri"/>
                <a:cs typeface="Calibri"/>
              </a:rPr>
              <a:t>FK-KMK </a:t>
            </a:r>
            <a:r>
              <a:rPr sz="2800" spc="-10" dirty="0">
                <a:latin typeface="Calibri"/>
                <a:cs typeface="Calibri"/>
              </a:rPr>
              <a:t>dalam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membangun </a:t>
            </a:r>
            <a:r>
              <a:rPr sz="2800" b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peradaban </a:t>
            </a:r>
            <a:r>
              <a:rPr sz="2800" b="1" spc="-25" dirty="0">
                <a:solidFill>
                  <a:srgbClr val="0000CC"/>
                </a:solidFill>
                <a:latin typeface="Calibri"/>
                <a:cs typeface="Calibri"/>
              </a:rPr>
              <a:t>masyarakat </a:t>
            </a:r>
            <a:r>
              <a:rPr sz="2800" b="1" spc="-15" dirty="0">
                <a:solidFill>
                  <a:srgbClr val="0000CC"/>
                </a:solidFill>
                <a:latin typeface="Calibri"/>
                <a:cs typeface="Calibri"/>
              </a:rPr>
              <a:t>secara berkesinambungan </a:t>
            </a:r>
            <a:r>
              <a:rPr sz="2800" spc="-10" dirty="0">
                <a:latin typeface="Calibri"/>
                <a:cs typeface="Calibri"/>
              </a:rPr>
              <a:t>berbasis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kepakaran </a:t>
            </a:r>
            <a:r>
              <a:rPr sz="2800" spc="-10" dirty="0">
                <a:latin typeface="Calibri"/>
                <a:cs typeface="Calibri"/>
              </a:rPr>
              <a:t>individu </a:t>
            </a:r>
            <a:r>
              <a:rPr sz="2800" spc="-20" dirty="0">
                <a:latin typeface="Calibri"/>
                <a:cs typeface="Calibri"/>
              </a:rPr>
              <a:t>atau kelompok </a:t>
            </a:r>
            <a:r>
              <a:rPr sz="2800" spc="-5" dirty="0">
                <a:latin typeface="Calibri"/>
                <a:cs typeface="Calibri"/>
              </a:rPr>
              <a:t>menuju </a:t>
            </a:r>
            <a:r>
              <a:rPr sz="2800" spc="-25" dirty="0">
                <a:latin typeface="Calibri"/>
                <a:cs typeface="Calibri"/>
              </a:rPr>
              <a:t>masyarakat </a:t>
            </a:r>
            <a:r>
              <a:rPr sz="2800" spc="-15" dirty="0">
                <a:latin typeface="Calibri"/>
                <a:cs typeface="Calibri"/>
              </a:rPr>
              <a:t>yang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mandiri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sejahtera.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KKN-PPM</a:t>
            </a:r>
            <a:r>
              <a:rPr sz="28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UGM</a:t>
            </a:r>
            <a:r>
              <a:rPr sz="2800" b="1" spc="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adalah </a:t>
            </a:r>
            <a:r>
              <a:rPr sz="2800" spc="-10" dirty="0">
                <a:latin typeface="Calibri"/>
                <a:cs typeface="Calibri"/>
              </a:rPr>
              <a:t>salah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satu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bentuk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PkM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FK-KMK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UGM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memberikan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bantuan</a:t>
            </a:r>
            <a:r>
              <a:rPr sz="2800" b="1" spc="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dana</a:t>
            </a:r>
            <a:r>
              <a:rPr sz="2800" b="1" spc="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untuk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pelaksanaan </a:t>
            </a:r>
            <a:r>
              <a:rPr sz="2800" b="1" spc="-6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/>
                <a:cs typeface="Calibri"/>
              </a:rPr>
              <a:t>KKN-PPM</a:t>
            </a:r>
            <a:r>
              <a:rPr sz="28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libri"/>
                <a:cs typeface="Calibri"/>
              </a:rPr>
              <a:t>UGM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710" y="756361"/>
            <a:ext cx="5487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Ketentuan</a:t>
            </a:r>
            <a:r>
              <a:rPr sz="4400" b="1" spc="-1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Umum</a:t>
            </a:r>
            <a:r>
              <a:rPr sz="4400" b="1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(202</a:t>
            </a:r>
            <a:r>
              <a:rPr lang="en-US" sz="44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4</a:t>
            </a:r>
            <a:r>
              <a:rPr sz="4400" b="1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)</a:t>
            </a:r>
            <a:endParaRPr sz="4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1546"/>
            <a:ext cx="10226040" cy="329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0655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Pengusul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adalah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mahasiswa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akan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mengikuti</a:t>
            </a:r>
            <a:r>
              <a:rPr sz="18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KKN-PPM</a:t>
            </a:r>
            <a:r>
              <a:rPr sz="18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UGM</a:t>
            </a:r>
            <a:r>
              <a:rPr sz="18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pada</a:t>
            </a:r>
            <a:r>
              <a:rPr sz="18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0000CC"/>
                </a:solidFill>
                <a:latin typeface="Calibri"/>
                <a:cs typeface="Calibri"/>
              </a:rPr>
              <a:t>tahun</a:t>
            </a:r>
            <a:r>
              <a:rPr sz="18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202</a:t>
            </a:r>
            <a:r>
              <a:rPr lang="en-US" sz="1800" b="1" dirty="0">
                <a:solidFill>
                  <a:srgbClr val="0000CC"/>
                </a:solidFill>
                <a:latin typeface="Calibri"/>
                <a:cs typeface="Calibri"/>
              </a:rPr>
              <a:t>4 </a:t>
            </a:r>
            <a:r>
              <a:rPr sz="1800" spc="-5" dirty="0">
                <a:latin typeface="Calibri"/>
                <a:cs typeface="Calibri"/>
              </a:rPr>
              <a:t>(periode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– </a:t>
            </a:r>
            <a:r>
              <a:rPr sz="1800" spc="-5" dirty="0">
                <a:latin typeface="Calibri"/>
                <a:cs typeface="Calibri"/>
              </a:rPr>
              <a:t>periode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4).</a:t>
            </a:r>
            <a:endParaRPr sz="1800" dirty="0">
              <a:latin typeface="Calibri"/>
              <a:cs typeface="Calibri"/>
            </a:endParaRPr>
          </a:p>
          <a:p>
            <a:pPr marL="355600" marR="304165" indent="-34353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Mencantumkan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anggota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tim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KKN</a:t>
            </a:r>
            <a:r>
              <a:rPr sz="1800" b="1" spc="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yang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berasal</a:t>
            </a:r>
            <a:r>
              <a:rPr sz="18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dari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FK-KMK</a:t>
            </a:r>
            <a:r>
              <a:rPr sz="1800" b="1" spc="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UGM</a:t>
            </a:r>
            <a:r>
              <a:rPr sz="1800" b="1" spc="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(minimal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1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mahasiswa </a:t>
            </a:r>
            <a:r>
              <a:rPr sz="1800" spc="-10" dirty="0">
                <a:latin typeface="Calibri"/>
                <a:cs typeface="Calibri"/>
              </a:rPr>
              <a:t>berasal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dari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FK-KMK </a:t>
            </a:r>
            <a:r>
              <a:rPr sz="1800" spc="-5" dirty="0">
                <a:latin typeface="Calibri"/>
                <a:cs typeface="Calibri"/>
              </a:rPr>
              <a:t>UGM).</a:t>
            </a:r>
            <a:endParaRPr sz="1800" dirty="0">
              <a:latin typeface="Calibri"/>
              <a:cs typeface="Calibri"/>
            </a:endParaRPr>
          </a:p>
          <a:p>
            <a:pPr marL="355600" marR="243840" indent="-34353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Proposal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bantuan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disetujui</a:t>
            </a:r>
            <a:r>
              <a:rPr sz="18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oleh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dosen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pembimbing</a:t>
            </a:r>
            <a:r>
              <a:rPr sz="18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lapangan</a:t>
            </a:r>
            <a:r>
              <a:rPr sz="1800" b="1" spc="-1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(DPL)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dapat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berasal</a:t>
            </a:r>
            <a:r>
              <a:rPr sz="18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dari </a:t>
            </a:r>
            <a:r>
              <a:rPr sz="1800" b="1" spc="-39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luar</a:t>
            </a:r>
            <a:r>
              <a:rPr sz="18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FK-KMK</a:t>
            </a:r>
            <a:r>
              <a:rPr sz="1800" b="1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UGM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00CC"/>
                </a:solidFill>
                <a:latin typeface="Calibri"/>
                <a:cs typeface="Calibri"/>
              </a:rPr>
              <a:t>Proposal</a:t>
            </a:r>
            <a:r>
              <a:rPr sz="18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ditulis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sesuai </a:t>
            </a:r>
            <a:r>
              <a:rPr sz="1800" b="1" spc="-10" dirty="0">
                <a:solidFill>
                  <a:srgbClr val="0000CC"/>
                </a:solidFill>
                <a:latin typeface="Calibri"/>
                <a:cs typeface="Calibri"/>
              </a:rPr>
              <a:t>format</a:t>
            </a:r>
            <a:r>
              <a:rPr sz="1800" b="1" spc="-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dikirimkan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n-US" b="1" spc="-5" dirty="0">
                <a:solidFill>
                  <a:srgbClr val="0000FF"/>
                </a:solidFill>
                <a:latin typeface="Calibri"/>
                <a:cs typeface="Calibri"/>
              </a:rPr>
              <a:t>sebelum </a:t>
            </a:r>
            <a:r>
              <a:rPr sz="1800" b="1" spc="-5" dirty="0" err="1">
                <a:solidFill>
                  <a:srgbClr val="0000FF"/>
                </a:solidFill>
                <a:latin typeface="Calibri"/>
                <a:cs typeface="Calibri"/>
              </a:rPr>
              <a:t>pelaksanaan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1800" spc="-5" dirty="0" err="1">
                <a:latin typeface="Calibri"/>
                <a:cs typeface="Calibri"/>
              </a:rPr>
              <a:t>sampai</a:t>
            </a:r>
            <a:r>
              <a:rPr lang="en-US" sz="1800" spc="-5" dirty="0">
                <a:latin typeface="Calibri"/>
                <a:cs typeface="Calibri"/>
              </a:rPr>
              <a:t> </a:t>
            </a:r>
            <a:r>
              <a:rPr lang="en-US" sz="1800" b="1" spc="-5" dirty="0">
                <a:solidFill>
                  <a:srgbClr val="0000FF"/>
                </a:solidFill>
                <a:latin typeface="Calibri"/>
                <a:cs typeface="Calibri"/>
              </a:rPr>
              <a:t>dua </a:t>
            </a:r>
            <a:r>
              <a:rPr lang="en-US" sz="1800" b="1" spc="-5" dirty="0" err="1">
                <a:solidFill>
                  <a:srgbClr val="0000FF"/>
                </a:solidFill>
                <a:latin typeface="Calibri"/>
                <a:cs typeface="Calibri"/>
              </a:rPr>
              <a:t>minggu</a:t>
            </a:r>
            <a:r>
              <a:rPr lang="en-US" sz="18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1800" b="1" spc="-5" dirty="0" err="1">
                <a:solidFill>
                  <a:srgbClr val="0000FF"/>
                </a:solidFill>
                <a:latin typeface="Calibri"/>
                <a:cs typeface="Calibri"/>
              </a:rPr>
              <a:t>setelah</a:t>
            </a:r>
            <a:r>
              <a:rPr lang="en-US" sz="18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1800" b="1" spc="-5" dirty="0" err="1">
                <a:solidFill>
                  <a:srgbClr val="0000FF"/>
                </a:solidFill>
                <a:latin typeface="Calibri"/>
                <a:cs typeface="Calibri"/>
              </a:rPr>
              <a:t>penerjunan</a:t>
            </a:r>
            <a:r>
              <a:rPr lang="en-US" sz="1800" b="1" spc="-5" dirty="0">
                <a:solidFill>
                  <a:srgbClr val="0000FF"/>
                </a:solidFill>
                <a:latin typeface="Calibri"/>
                <a:cs typeface="Calibri"/>
              </a:rPr>
              <a:t> (19 April 2024, </a:t>
            </a:r>
            <a:r>
              <a:rPr lang="en-US" b="1" spc="-5" dirty="0" err="1">
                <a:solidFill>
                  <a:srgbClr val="0000FF"/>
                </a:solidFill>
                <a:latin typeface="Calibri"/>
                <a:cs typeface="Calibri"/>
              </a:rPr>
              <a:t>pukul</a:t>
            </a:r>
            <a:r>
              <a:rPr lang="en-US" b="1" spc="-5" dirty="0">
                <a:solidFill>
                  <a:srgbClr val="0000FF"/>
                </a:solidFill>
                <a:latin typeface="Calibri"/>
                <a:cs typeface="Calibri"/>
              </a:rPr>
              <a:t> 23.59</a:t>
            </a:r>
            <a:r>
              <a:rPr lang="en-US" b="1" spc="-5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lang="en-ID" sz="1800" spc="-5">
                <a:latin typeface="Calibri"/>
                <a:cs typeface="Calibri"/>
              </a:rPr>
              <a:t>KKN-PPM </a:t>
            </a:r>
            <a:r>
              <a:rPr lang="en-ID" sz="1800" dirty="0">
                <a:latin typeface="Calibri"/>
                <a:cs typeface="Calibri"/>
              </a:rPr>
              <a:t>via</a:t>
            </a:r>
            <a:r>
              <a:rPr lang="en-ID" sz="1800" spc="10" dirty="0">
                <a:latin typeface="Calibri"/>
                <a:cs typeface="Calibri"/>
              </a:rPr>
              <a:t> </a:t>
            </a:r>
            <a:r>
              <a:rPr lang="en-ID" sz="1800" spc="-10" dirty="0">
                <a:latin typeface="Calibri"/>
                <a:cs typeface="Calibri"/>
              </a:rPr>
              <a:t>web dan email</a:t>
            </a:r>
            <a:r>
              <a:rPr lang="en-ID" sz="1800" spc="20" dirty="0">
                <a:latin typeface="Calibri"/>
                <a:cs typeface="Calibri"/>
              </a:rPr>
              <a:t> </a:t>
            </a:r>
            <a:r>
              <a:rPr lang="en-ID" sz="1800" spc="-5" dirty="0" err="1">
                <a:latin typeface="Calibri"/>
                <a:cs typeface="Calibri"/>
              </a:rPr>
              <a:t>pengabdian</a:t>
            </a:r>
            <a:r>
              <a:rPr lang="en-ID" sz="1800" spc="-5" dirty="0">
                <a:latin typeface="Calibri"/>
                <a:cs typeface="Calibri"/>
              </a:rPr>
              <a:t>.</a:t>
            </a:r>
            <a:r>
              <a:rPr lang="en-ID" sz="1800" spc="25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 marL="355600" marR="758190" indent="-343535">
              <a:lnSpc>
                <a:spcPct val="100000"/>
              </a:lnSpc>
              <a:spcBef>
                <a:spcPts val="1010"/>
              </a:spcBef>
              <a:buAutoNum type="arabicPeriod" startAt="5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Biaya</a:t>
            </a:r>
            <a:r>
              <a:rPr sz="1800" spc="-10" dirty="0">
                <a:latin typeface="Calibri"/>
                <a:cs typeface="Calibri"/>
              </a:rPr>
              <a:t> yang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diajukan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maksimal </a:t>
            </a:r>
            <a:r>
              <a:rPr sz="1800" dirty="0">
                <a:latin typeface="Calibri"/>
                <a:cs typeface="Calibri"/>
              </a:rPr>
              <a:t>Rp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5.000.000, 00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(lima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juta</a:t>
            </a:r>
            <a:r>
              <a:rPr sz="1800" dirty="0">
                <a:latin typeface="Calibri"/>
                <a:cs typeface="Calibri"/>
              </a:rPr>
              <a:t> rupiah)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digunakan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spc="-10" dirty="0">
                <a:latin typeface="Calibri"/>
                <a:cs typeface="Calibri"/>
              </a:rPr>
              <a:t>membiayai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</a:t>
            </a:r>
            <a:r>
              <a:rPr sz="1800" spc="-5" dirty="0">
                <a:latin typeface="Calibri"/>
                <a:cs typeface="Calibri"/>
              </a:rPr>
              <a:t> yang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berkaitan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dengan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pemberdayaan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masyarakat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bidang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kesehatan.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7DB4AFE-AA5F-E6C4-808D-EF1EB1F98C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175" y="826288"/>
            <a:ext cx="38576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sng" spc="-50" dirty="0">
                <a:solidFill>
                  <a:srgbClr val="FFFFFF"/>
                </a:solidFill>
                <a:latin typeface="Calibri Light"/>
                <a:cs typeface="Calibri Light"/>
              </a:rPr>
              <a:t>Format</a:t>
            </a:r>
            <a:r>
              <a:rPr sz="4400" b="0" u="sng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u="sng" spc="-50" dirty="0">
                <a:solidFill>
                  <a:srgbClr val="FFFFFF"/>
                </a:solidFill>
                <a:latin typeface="Calibri Light"/>
                <a:cs typeface="Calibri Light"/>
              </a:rPr>
              <a:t>Proposal</a:t>
            </a:r>
            <a:endParaRPr sz="4400" u="sng" dirty="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4E2307-CFFC-7843-DD9E-0049A12C73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5175" y="1856740"/>
            <a:ext cx="10985500" cy="38765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41959" indent="-429895">
              <a:lnSpc>
                <a:spcPct val="100000"/>
              </a:lnSpc>
              <a:spcBef>
                <a:spcPts val="590"/>
              </a:spcBef>
              <a:buAutoNum type="alphaUcPeriod"/>
              <a:tabLst>
                <a:tab pos="442595" algn="l"/>
              </a:tabLst>
            </a:pPr>
            <a:r>
              <a:rPr sz="3200" spc="-5" dirty="0">
                <a:latin typeface="Calibri"/>
                <a:cs typeface="Calibri"/>
              </a:rPr>
              <a:t>Halaman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Sampul</a:t>
            </a:r>
          </a:p>
          <a:p>
            <a:pPr marL="428625" indent="-416559">
              <a:lnSpc>
                <a:spcPct val="100000"/>
              </a:lnSpc>
              <a:spcBef>
                <a:spcPts val="490"/>
              </a:spcBef>
              <a:buAutoNum type="alphaUcPeriod"/>
              <a:tabLst>
                <a:tab pos="429259" algn="l"/>
              </a:tabLst>
            </a:pPr>
            <a:r>
              <a:rPr sz="3200" spc="-5" dirty="0">
                <a:latin typeface="Calibri"/>
                <a:cs typeface="Calibri"/>
              </a:rPr>
              <a:t>Lembar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Pengesahan</a:t>
            </a:r>
            <a:endParaRPr sz="3200" dirty="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05"/>
              </a:spcBef>
              <a:buAutoNum type="alphaUcPeriod"/>
              <a:tabLst>
                <a:tab pos="424180" algn="l"/>
              </a:tabLst>
            </a:pPr>
            <a:r>
              <a:rPr sz="3200" spc="-10" dirty="0">
                <a:latin typeface="Calibri"/>
                <a:cs typeface="Calibri"/>
              </a:rPr>
              <a:t>Pendahuluan</a:t>
            </a:r>
            <a:endParaRPr sz="3200" dirty="0">
              <a:latin typeface="Calibri"/>
              <a:cs typeface="Calibri"/>
            </a:endParaRPr>
          </a:p>
          <a:p>
            <a:pPr marL="457200" indent="-445134">
              <a:lnSpc>
                <a:spcPct val="100000"/>
              </a:lnSpc>
              <a:spcBef>
                <a:spcPts val="509"/>
              </a:spcBef>
              <a:buAutoNum type="alphaUcPeriod"/>
              <a:tabLst>
                <a:tab pos="457834" algn="l"/>
              </a:tabLst>
            </a:pPr>
            <a:r>
              <a:rPr sz="3200" spc="-5" dirty="0">
                <a:latin typeface="Calibri"/>
                <a:cs typeface="Calibri"/>
              </a:rPr>
              <a:t>Deskripsi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Program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Kerja</a:t>
            </a:r>
            <a:endParaRPr sz="3200" dirty="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490"/>
              </a:spcBef>
              <a:buAutoNum type="alphaUcPeriod"/>
              <a:tabLst>
                <a:tab pos="406400" algn="l"/>
              </a:tabLst>
            </a:pPr>
            <a:r>
              <a:rPr sz="3200" spc="-5" dirty="0">
                <a:latin typeface="Calibri"/>
                <a:cs typeface="Calibri"/>
              </a:rPr>
              <a:t>Jadwal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Pelaksanaan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13100"/>
              </a:lnSpc>
              <a:spcBef>
                <a:spcPts val="5"/>
              </a:spcBef>
              <a:buAutoNum type="alphaUcPeriod"/>
              <a:tabLst>
                <a:tab pos="395605" algn="l"/>
              </a:tabLst>
            </a:pP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sz="3200" spc="-15" dirty="0" err="1">
                <a:latin typeface="Calibri"/>
                <a:cs typeface="Calibri"/>
              </a:rPr>
              <a:t>Rencana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5" dirty="0" err="1">
                <a:latin typeface="Calibri"/>
                <a:cs typeface="Calibri"/>
              </a:rPr>
              <a:t>Anggaran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 err="1">
                <a:latin typeface="Calibri"/>
                <a:cs typeface="Calibri"/>
              </a:rPr>
              <a:t>Biaya</a:t>
            </a:r>
            <a:endParaRPr lang="en-US" sz="3200" spc="-25" dirty="0">
              <a:latin typeface="Calibri"/>
              <a:cs typeface="Calibri"/>
            </a:endParaRPr>
          </a:p>
          <a:p>
            <a:pPr marL="12700" marR="5080">
              <a:lnSpc>
                <a:spcPct val="113100"/>
              </a:lnSpc>
              <a:spcBef>
                <a:spcPts val="5"/>
              </a:spcBef>
              <a:buAutoNum type="alphaUcPeriod"/>
              <a:tabLst>
                <a:tab pos="395605" algn="l"/>
              </a:tabLst>
            </a:pP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Lampiran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2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F6EB-3DCE-1468-94A7-98390D0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75" y="600261"/>
            <a:ext cx="9472449" cy="845262"/>
          </a:xfrm>
        </p:spPr>
        <p:txBody>
          <a:bodyPr>
            <a:normAutofit/>
          </a:bodyPr>
          <a:lstStyle/>
          <a:p>
            <a:r>
              <a:rPr lang="en-US" b="1" dirty="0" err="1"/>
              <a:t>Syarat</a:t>
            </a:r>
            <a:r>
              <a:rPr lang="en-US" b="1" dirty="0"/>
              <a:t> dan </a:t>
            </a:r>
            <a:r>
              <a:rPr lang="en-US" b="1" dirty="0" err="1"/>
              <a:t>Ketentuan</a:t>
            </a:r>
            <a:r>
              <a:rPr lang="en-US" b="1" dirty="0"/>
              <a:t> </a:t>
            </a:r>
            <a:r>
              <a:rPr lang="en-US" b="1" dirty="0" err="1"/>
              <a:t>Pengajuan</a:t>
            </a:r>
            <a:r>
              <a:rPr lang="en-US" b="1" dirty="0"/>
              <a:t> Proposal</a:t>
            </a:r>
            <a:endParaRPr lang="en-ID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71C33F-3FAB-887C-1B97-798CC181B8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94" y="1445523"/>
            <a:ext cx="4731145" cy="473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E4039C-6102-6601-BD71-AC7C6CDB7AE4}"/>
              </a:ext>
            </a:extLst>
          </p:cNvPr>
          <p:cNvSpPr txBox="1"/>
          <p:nvPr/>
        </p:nvSpPr>
        <p:spPr>
          <a:xfrm>
            <a:off x="6502400" y="2379934"/>
            <a:ext cx="545592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Proposal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dikirimkan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email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pengabdian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pengabdian.fkkmk@ugm.ac.id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web </a:t>
            </a:r>
            <a:r>
              <a:rPr lang="en-ID" sz="18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4"/>
              </a:rPr>
              <a:t>https://pengabdian.fk.ugm.ac.id/bantuan-dana-kkn/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1800" b="1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sebelum</a:t>
            </a:r>
            <a:r>
              <a:rPr lang="en-ID" sz="1800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pelaksanaan</a:t>
            </a:r>
            <a:r>
              <a:rPr lang="en-ID" sz="1800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sampai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minggu</a:t>
            </a:r>
            <a:r>
              <a:rPr lang="en-ID" sz="1800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i="0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kedua</a:t>
            </a:r>
            <a:r>
              <a:rPr lang="en-ID" sz="1800" b="1" i="0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kegiatan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KKN-PPM UGM. </a:t>
            </a:r>
          </a:p>
          <a:p>
            <a:endParaRPr lang="en-ID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Format file proposal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subjek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email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seperti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[2024] Proposal </a:t>
            </a:r>
            <a:r>
              <a:rPr lang="en-ID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Bantuan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Dana KKN </a:t>
            </a:r>
            <a:r>
              <a:rPr lang="en-ID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Periode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 Unit JT-072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Konfirmasi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pengajuan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proposal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admin (Bu Susy: +628179403679).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8597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EED2-F29F-B47A-9816-8BE460FD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55" y="620581"/>
            <a:ext cx="9472449" cy="845262"/>
          </a:xfrm>
        </p:spPr>
        <p:txBody>
          <a:bodyPr>
            <a:normAutofit/>
          </a:bodyPr>
          <a:lstStyle/>
          <a:p>
            <a:r>
              <a:rPr lang="en-US" sz="3600" b="1" u="sng" dirty="0" err="1"/>
              <a:t>Pengajuan</a:t>
            </a:r>
            <a:r>
              <a:rPr lang="en-US" sz="3600" b="1" u="sng" dirty="0"/>
              <a:t> Proposal</a:t>
            </a:r>
            <a:r>
              <a:rPr lang="en-US" sz="3600" u="sng" dirty="0"/>
              <a:t> </a:t>
            </a:r>
            <a:r>
              <a:rPr lang="en-US" sz="3600" b="1" u="sng" dirty="0"/>
              <a:t>Melalui Website Pengabdian</a:t>
            </a:r>
            <a:endParaRPr lang="en-ID" sz="3600" b="1" u="sng" dirty="0"/>
          </a:p>
        </p:txBody>
      </p:sp>
      <p:pic>
        <p:nvPicPr>
          <p:cNvPr id="6" name="Graphic 5" descr="Arrow Rotate right">
            <a:extLst>
              <a:ext uri="{FF2B5EF4-FFF2-40B4-BE49-F238E27FC236}">
                <a16:creationId xmlns:a16="http://schemas.microsoft.com/office/drawing/2014/main" id="{813E4F5F-7BB5-0A9E-EA64-2C99B640D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5200">
            <a:off x="10471547" y="5793549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B99C6-3FF3-43F6-B832-604B774DE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50" t="12593" r="14250" b="15851"/>
          <a:stretch/>
        </p:blipFill>
        <p:spPr>
          <a:xfrm>
            <a:off x="1511674" y="1538803"/>
            <a:ext cx="5172164" cy="3168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1BC8EE-C0E9-C016-B4A2-ED0028FC92CF}"/>
              </a:ext>
            </a:extLst>
          </p:cNvPr>
          <p:cNvSpPr/>
          <p:nvPr/>
        </p:nvSpPr>
        <p:spPr>
          <a:xfrm>
            <a:off x="4352027" y="2523476"/>
            <a:ext cx="1048591" cy="2553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2B9E20-5B05-7188-BA9C-433FBEC347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67" t="9049" r="36500" b="13777"/>
          <a:stretch/>
        </p:blipFill>
        <p:spPr>
          <a:xfrm>
            <a:off x="6923800" y="1533677"/>
            <a:ext cx="4029682" cy="43370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027566-2047-9BA7-387A-61D1E824ADA5}"/>
              </a:ext>
            </a:extLst>
          </p:cNvPr>
          <p:cNvSpPr/>
          <p:nvPr/>
        </p:nvSpPr>
        <p:spPr>
          <a:xfrm>
            <a:off x="9075722" y="5643499"/>
            <a:ext cx="1368758" cy="197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54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269" y="701548"/>
            <a:ext cx="3888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latin typeface="Calibri Light"/>
                <a:cs typeface="Calibri Light"/>
              </a:rPr>
              <a:t>Laporan</a:t>
            </a:r>
            <a:r>
              <a:rPr sz="4400" b="1" spc="-70" dirty="0">
                <a:latin typeface="Calibri Light"/>
                <a:cs typeface="Calibri Light"/>
              </a:rPr>
              <a:t> </a:t>
            </a:r>
            <a:r>
              <a:rPr sz="4400" b="1" spc="-30" dirty="0">
                <a:latin typeface="Calibri Light"/>
                <a:cs typeface="Calibri Light"/>
              </a:rPr>
              <a:t>Kegiatan</a:t>
            </a:r>
            <a:endParaRPr sz="4400" b="1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173" y="1715262"/>
            <a:ext cx="9083675" cy="409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46050" indent="-228600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Laporan </a:t>
            </a:r>
            <a:r>
              <a:rPr sz="2400" spc="-5" dirty="0">
                <a:latin typeface="Calibri"/>
                <a:cs typeface="Calibri"/>
              </a:rPr>
              <a:t>bantuan dana disusun sesuai </a:t>
            </a:r>
            <a:r>
              <a:rPr sz="2400" spc="-15" dirty="0">
                <a:latin typeface="Calibri"/>
                <a:cs typeface="Calibri"/>
              </a:rPr>
              <a:t>format </a:t>
            </a:r>
            <a:r>
              <a:rPr sz="2400" spc="-5" dirty="0">
                <a:latin typeface="Calibri"/>
                <a:cs typeface="Calibri"/>
              </a:rPr>
              <a:t>dan dikirimkan </a:t>
            </a:r>
            <a:r>
              <a:rPr sz="2400" spc="-10" dirty="0">
                <a:latin typeface="Calibri"/>
                <a:cs typeface="Calibri"/>
              </a:rPr>
              <a:t>maksimal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seminggu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setelah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penarikan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10" dirty="0">
                <a:latin typeface="Calibri"/>
                <a:cs typeface="Calibri"/>
              </a:rPr>
              <a:t> web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pengabdian.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Konten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laporan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Judul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110000"/>
              </a:lnSpc>
              <a:spcBef>
                <a:spcPts val="50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Artikel </a:t>
            </a:r>
            <a:r>
              <a:rPr sz="2400" spc="-15" dirty="0">
                <a:latin typeface="Calibri"/>
                <a:cs typeface="Calibri"/>
              </a:rPr>
              <a:t>singkat </a:t>
            </a:r>
            <a:r>
              <a:rPr sz="2400" spc="-10" dirty="0">
                <a:latin typeface="Calibri"/>
                <a:cs typeface="Calibri"/>
              </a:rPr>
              <a:t>terkait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utama </a:t>
            </a:r>
            <a:r>
              <a:rPr sz="2400" dirty="0">
                <a:latin typeface="Calibri"/>
                <a:cs typeface="Calibri"/>
              </a:rPr>
              <a:t>KKN </a:t>
            </a:r>
            <a:r>
              <a:rPr sz="2400" spc="-5" dirty="0">
                <a:latin typeface="Calibri"/>
                <a:cs typeface="Calibri"/>
              </a:rPr>
              <a:t>di bidang </a:t>
            </a:r>
            <a:r>
              <a:rPr sz="2400" spc="-15" dirty="0">
                <a:latin typeface="Calibri"/>
                <a:cs typeface="Calibri"/>
              </a:rPr>
              <a:t>kesehatan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dilakukan</a:t>
            </a:r>
            <a:r>
              <a:rPr sz="2400" spc="-10" dirty="0">
                <a:latin typeface="Calibri"/>
                <a:cs typeface="Calibri"/>
              </a:rPr>
              <a:t> yang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mencakup</a:t>
            </a:r>
            <a:r>
              <a:rPr sz="2400" spc="-5" dirty="0">
                <a:latin typeface="Calibri"/>
                <a:cs typeface="Calibri"/>
              </a:rPr>
              <a:t> 5W1H (300-500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kata)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20" dirty="0">
                <a:latin typeface="Calibri"/>
                <a:cs typeface="Calibri"/>
              </a:rPr>
              <a:t>Foto</a:t>
            </a:r>
            <a:r>
              <a:rPr sz="2400" spc="-15" dirty="0">
                <a:latin typeface="Calibri"/>
                <a:cs typeface="Calibri"/>
              </a:rPr>
              <a:t> kegiatan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(foto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minimal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bukan</a:t>
            </a:r>
            <a:r>
              <a:rPr sz="2400" spc="-5" dirty="0">
                <a:latin typeface="Calibri"/>
                <a:cs typeface="Calibri"/>
              </a:rPr>
              <a:t> berupa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selfie/wefie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698500" lvl="1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Video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(apabila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ada)</a:t>
            </a:r>
          </a:p>
          <a:p>
            <a:pPr marL="698500" lvl="1" indent="-22923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Laporan </a:t>
            </a:r>
            <a:r>
              <a:rPr sz="2400" dirty="0">
                <a:latin typeface="Calibri"/>
                <a:cs typeface="Calibri"/>
              </a:rPr>
              <a:t>penggunaan</a:t>
            </a:r>
            <a:r>
              <a:rPr sz="2400" spc="-5" dirty="0">
                <a:latin typeface="Calibri"/>
                <a:cs typeface="Calibri"/>
              </a:rPr>
              <a:t> dana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(lampirkan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kuitansi)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F6EB-3DCE-1468-94A7-98390D0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75" y="414578"/>
            <a:ext cx="9472449" cy="845262"/>
          </a:xfrm>
        </p:spPr>
        <p:txBody>
          <a:bodyPr>
            <a:normAutofit/>
          </a:bodyPr>
          <a:lstStyle/>
          <a:p>
            <a:r>
              <a:rPr lang="en-US" b="1" dirty="0" err="1"/>
              <a:t>Syarat</a:t>
            </a:r>
            <a:r>
              <a:rPr lang="en-US" b="1" dirty="0"/>
              <a:t> dan </a:t>
            </a:r>
            <a:r>
              <a:rPr lang="en-US" b="1" dirty="0" err="1"/>
              <a:t>Ketentuan</a:t>
            </a:r>
            <a:r>
              <a:rPr lang="en-US" b="1" dirty="0"/>
              <a:t> Laporan Proposal</a:t>
            </a:r>
            <a:endParaRPr lang="en-ID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E74221-E402-6E0D-0135-30CD8A0AB6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53" y="1259840"/>
            <a:ext cx="4119523" cy="411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40A166-44EF-A9FB-3F57-41429365AFBE}"/>
              </a:ext>
            </a:extLst>
          </p:cNvPr>
          <p:cNvSpPr txBox="1"/>
          <p:nvPr/>
        </p:nvSpPr>
        <p:spPr>
          <a:xfrm>
            <a:off x="5583654" y="1539247"/>
            <a:ext cx="6011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945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Laporan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pelaksanaan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kegiatan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KKN-PPM UGM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Laporan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akhir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beserta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kegiatan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booklet/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/link video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kegiatan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dikirimkan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maksimal</a:t>
            </a:r>
            <a:r>
              <a:rPr lang="en-ID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seminggu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penarikan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https://pengabdian.fk.ugm.ac.id/pelaporan-kegiatan/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email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pengabdian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4"/>
              </a:rPr>
              <a:t>pengabdian.fkkmk@ugm.ac.id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format file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laporan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subjek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email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 </a:t>
            </a:r>
          </a:p>
          <a:p>
            <a:pPr marR="67945"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[2024]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Laporan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Bantuan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Dana KKN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Periode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 Unit JT-072</a:t>
            </a:r>
            <a:endParaRPr lang="en-ID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DFC1E-49D7-B383-3371-311088F356C9}"/>
              </a:ext>
            </a:extLst>
          </p:cNvPr>
          <p:cNvSpPr txBox="1"/>
          <p:nvPr/>
        </p:nvSpPr>
        <p:spPr>
          <a:xfrm>
            <a:off x="5583654" y="3783176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Gunakan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template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memudahkan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penyusunan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laporan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diunduh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sng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http://ugm.id/BantuanDanaKKN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Format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penamaan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luaran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modul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buku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video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link google drive yang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berisi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luaran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menggunakan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format: 2023_NamaLuaran_Bantuan Dana KKN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Periode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III_Unit</a:t>
            </a:r>
            <a:endParaRPr lang="en-ID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ID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2024_Modulgiziseimbang_Bantuan Dana KKN </a:t>
            </a:r>
            <a:r>
              <a:rPr lang="en-ID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Periode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I_Unit</a:t>
            </a:r>
            <a:r>
              <a:rPr lang="en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JT072</a:t>
            </a:r>
            <a:endParaRPr lang="en-ID" b="1" dirty="0">
              <a:effectLst/>
            </a:endParaRPr>
          </a:p>
          <a:p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2677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123AAF2-5DBA-F617-9312-78E0C645AE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7187" y="1153884"/>
            <a:ext cx="9471025" cy="410369"/>
          </a:xfrm>
          <a:prstGeom prst="rect">
            <a:avLst/>
          </a:prstGeom>
          <a:ln w="63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220"/>
              </a:lnSpc>
            </a:pPr>
            <a:r>
              <a:rPr lang="en-ID" sz="2800" b="1" spc="-85" dirty="0" err="1"/>
              <a:t>dr.</a:t>
            </a:r>
            <a:r>
              <a:rPr lang="en-ID" sz="2800" b="1" spc="-85" dirty="0"/>
              <a:t> </a:t>
            </a:r>
            <a:r>
              <a:rPr lang="en-ID" sz="2800" b="1" spc="-85" dirty="0" err="1"/>
              <a:t>Hanggoro</a:t>
            </a:r>
            <a:r>
              <a:rPr lang="en-ID" sz="2800" b="1" spc="-85" dirty="0"/>
              <a:t> Tri </a:t>
            </a:r>
            <a:r>
              <a:rPr lang="en-ID" sz="2800" b="1" spc="-85" dirty="0" err="1"/>
              <a:t>Rinonce</a:t>
            </a:r>
            <a:r>
              <a:rPr lang="en-ID" sz="2800" b="1" spc="-85" dirty="0"/>
              <a:t>, Ph.D., Sp. P.A., Subsp. URL (K), Subsp. KA (K) </a:t>
            </a:r>
            <a:endParaRPr sz="2800" b="1" spc="-10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607B5991-BCA1-7D7D-E92A-3146CD4F1A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187" y="1938528"/>
            <a:ext cx="4867656" cy="3246120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DBAD26D4-CC81-9E96-DF12-123EF1C77108}"/>
              </a:ext>
            </a:extLst>
          </p:cNvPr>
          <p:cNvSpPr txBox="1"/>
          <p:nvPr/>
        </p:nvSpPr>
        <p:spPr>
          <a:xfrm>
            <a:off x="6332220" y="1915125"/>
            <a:ext cx="5859780" cy="1116972"/>
          </a:xfrm>
          <a:prstGeom prst="rect">
            <a:avLst/>
          </a:prstGeom>
          <a:ln w="12700">
            <a:noFill/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501265">
              <a:lnSpc>
                <a:spcPct val="100000"/>
              </a:lnSpc>
              <a:spcBef>
                <a:spcPts val="310"/>
              </a:spcBef>
            </a:pPr>
            <a:r>
              <a:rPr sz="1400" spc="-10" dirty="0">
                <a:latin typeface="Calibri"/>
                <a:cs typeface="Calibri"/>
              </a:rPr>
              <a:t>Ketua Program </a:t>
            </a:r>
            <a:r>
              <a:rPr sz="1400" spc="-5" dirty="0">
                <a:latin typeface="Calibri"/>
                <a:cs typeface="Calibri"/>
              </a:rPr>
              <a:t>Studi PPDS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0" dirty="0">
                <a:latin typeface="Calibri"/>
                <a:cs typeface="Calibri"/>
              </a:rPr>
              <a:t>Patologi </a:t>
            </a:r>
            <a:r>
              <a:rPr sz="1400" spc="-5" dirty="0">
                <a:latin typeface="Calibri"/>
                <a:cs typeface="Calibri"/>
              </a:rPr>
              <a:t>Anatomi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Anggota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KKN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Rotasi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Klinik</a:t>
            </a:r>
          </a:p>
          <a:p>
            <a:pPr marL="9144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Task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KKN-PPM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UGM</a:t>
            </a:r>
          </a:p>
          <a:p>
            <a:pPr marL="91440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Associate editor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Journal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 Community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Empowerment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for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Health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(JCOEMPH)</a:t>
            </a:r>
            <a:endParaRPr sz="1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i="1" spc="-10" dirty="0">
                <a:latin typeface="Calibri"/>
                <a:cs typeface="Calibri"/>
              </a:rPr>
              <a:t>Editor</a:t>
            </a:r>
            <a:r>
              <a:rPr sz="1400" i="1" dirty="0">
                <a:latin typeface="Calibri"/>
                <a:cs typeface="Calibri"/>
              </a:rPr>
              <a:t> in chief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Indonesian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Journal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Community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Engagement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(JPKM)</a:t>
            </a:r>
            <a:r>
              <a:rPr lang="en-US" sz="1400" spc="-5" dirty="0">
                <a:latin typeface="Calibri"/>
                <a:cs typeface="Calibri"/>
              </a:rPr>
              <a:t>c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99645BFD-11E7-C32D-2E7E-EADE1AB36639}"/>
              </a:ext>
            </a:extLst>
          </p:cNvPr>
          <p:cNvGrpSpPr/>
          <p:nvPr/>
        </p:nvGrpSpPr>
        <p:grpSpPr>
          <a:xfrm>
            <a:off x="6473444" y="3091687"/>
            <a:ext cx="890269" cy="2679700"/>
            <a:chOff x="5884164" y="3081527"/>
            <a:chExt cx="890269" cy="267970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B2B4624D-A17A-DADD-3E3F-422C6BC2A2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6" y="3081527"/>
              <a:ext cx="501395" cy="521208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F3F065B-2C1E-B0C9-7A37-298000B758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9340" y="3718559"/>
              <a:ext cx="499871" cy="464819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3DC37BB7-8EB1-D6D7-5844-AC6EE2AAB2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9340" y="4271772"/>
              <a:ext cx="493776" cy="469392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148A874F-A396-1661-C6CC-D7F3DE53B5C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4204" y="4806695"/>
              <a:ext cx="445007" cy="43281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71346FA9-B537-4D31-CFC5-9C3EFA2B54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4164" y="5301995"/>
              <a:ext cx="890015" cy="458724"/>
            </a:xfrm>
            <a:prstGeom prst="rect">
              <a:avLst/>
            </a:prstGeom>
          </p:spPr>
        </p:pic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7D92B381-8DF7-C81F-1394-6B4781228050}"/>
              </a:ext>
            </a:extLst>
          </p:cNvPr>
          <p:cNvSpPr txBox="1"/>
          <p:nvPr/>
        </p:nvSpPr>
        <p:spPr>
          <a:xfrm>
            <a:off x="7363459" y="3094734"/>
            <a:ext cx="2965450" cy="251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marR="142303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-1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nonce  belajarpatologi</a:t>
            </a:r>
            <a:endParaRPr sz="1600" dirty="0">
              <a:latin typeface="Calibri"/>
              <a:cs typeface="Calibri"/>
            </a:endParaRPr>
          </a:p>
          <a:p>
            <a:pPr marL="12700" marR="1180465">
              <a:lnSpc>
                <a:spcPct val="100000"/>
              </a:lnSpc>
              <a:spcBef>
                <a:spcPts val="990"/>
              </a:spcBef>
            </a:pPr>
            <a:r>
              <a:rPr sz="1600" spc="-10" dirty="0">
                <a:latin typeface="Calibri"/>
                <a:cs typeface="Calibri"/>
              </a:rPr>
              <a:t>Hanggoro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Tri </a:t>
            </a:r>
            <a:r>
              <a:rPr sz="1600" spc="-5" dirty="0">
                <a:latin typeface="Calibri"/>
                <a:cs typeface="Calibri"/>
              </a:rPr>
              <a:t>Rinonce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BelajarPatologi</a:t>
            </a:r>
            <a:endParaRPr sz="16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260"/>
              </a:spcBef>
            </a:pP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http://belajarpatologi.fk.ugm.ac.id/</a:t>
            </a:r>
            <a:endParaRPr sz="1600" dirty="0">
              <a:latin typeface="Calibri"/>
              <a:cs typeface="Calibri"/>
            </a:endParaRPr>
          </a:p>
          <a:p>
            <a:pPr marL="31750" marR="433705">
              <a:lnSpc>
                <a:spcPct val="100000"/>
              </a:lnSpc>
              <a:spcBef>
                <a:spcPts val="1385"/>
              </a:spcBef>
            </a:pPr>
            <a:r>
              <a:rPr sz="1600" spc="-10" dirty="0">
                <a:latin typeface="Calibri"/>
                <a:cs typeface="Calibri"/>
                <a:hlinkClick r:id="rId9"/>
              </a:rPr>
              <a:t>hanggoro_rinonce@ugm.ac.id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  <a:hlinkClick r:id="rId10"/>
              </a:rPr>
              <a:t>belajarpatologi.fk@ugm.ac.id</a:t>
            </a:r>
            <a:endParaRPr sz="16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latin typeface="Calibri"/>
                <a:cs typeface="Calibri"/>
              </a:rPr>
              <a:t>belajar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patologi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89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623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MT</vt:lpstr>
      <vt:lpstr>Calibri</vt:lpstr>
      <vt:lpstr>Calibri Light</vt:lpstr>
      <vt:lpstr>Times New Roman</vt:lpstr>
      <vt:lpstr>Office Theme</vt:lpstr>
      <vt:lpstr>SOSIALISASI BANTUAN DANA UNTUK  PELAKSANAAN KKN-PPM UGM Periode 1</vt:lpstr>
      <vt:lpstr>PENGABDIAN KEPADA MASYARAKAT (PkM)</vt:lpstr>
      <vt:lpstr>Ketentuan Umum (2024)</vt:lpstr>
      <vt:lpstr>Format Proposal</vt:lpstr>
      <vt:lpstr>Syarat dan Ketentuan Pengajuan Proposal</vt:lpstr>
      <vt:lpstr>Pengajuan Proposal Melalui Website Pengabdian</vt:lpstr>
      <vt:lpstr>Laporan Kegiatan</vt:lpstr>
      <vt:lpstr>Syarat dan Ketentuan Laporan Proposal</vt:lpstr>
      <vt:lpstr>dr. Hanggoro Tri Rinonce, Ph.D., Sp. P.A., Subsp. URL (K), Subsp. KA (K)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reshaayuwildiana@gmail.com</dc:creator>
  <cp:lastModifiedBy>lenovo_ycl9@outlook.co.id</cp:lastModifiedBy>
  <cp:revision>7</cp:revision>
  <dcterms:created xsi:type="dcterms:W3CDTF">2023-02-28T04:45:52Z</dcterms:created>
  <dcterms:modified xsi:type="dcterms:W3CDTF">2024-02-10T02:49:28Z</dcterms:modified>
</cp:coreProperties>
</file>